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Shape 1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Typically the stipend is taxable, but the tuition and fee, and the allowance are not.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Text Placeholder 3"/>
          <p:cNvSpPr/>
          <p:nvPr>
            <p:ph type="body" sz="half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Picture Placeholder 2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NSF Cybercorps® Scholarship For Service"/>
          <p:cNvSpPr txBox="1"/>
          <p:nvPr/>
        </p:nvSpPr>
        <p:spPr>
          <a:xfrm>
            <a:off x="1568710" y="28427"/>
            <a:ext cx="7748682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NSF Cybercorps® Scholarship For Service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hyperlink" Target="https://sites.google.com/binghamton.edu/ciac/scholarship-for-service" TargetMode="External"/><Relationship Id="rId6" Type="http://schemas.openxmlformats.org/officeDocument/2006/relationships/hyperlink" Target="https://sfs.opm.gov/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sites.google.com/binghamton.edu/ciac/scholarship-for-service" TargetMode="External"/><Relationship Id="rId4" Type="http://schemas.openxmlformats.org/officeDocument/2006/relationships/hyperlink" Target="mailto:pyang@binghamton.edu" TargetMode="External"/><Relationship Id="rId5" Type="http://schemas.openxmlformats.org/officeDocument/2006/relationships/hyperlink" Target="mailto:kartik@binghamton.edu" TargetMode="External"/><Relationship Id="rId6" Type="http://schemas.openxmlformats.org/officeDocument/2006/relationships/hyperlink" Target="mailto:dponomar@binghamton.edu" TargetMode="External"/><Relationship Id="rId7" Type="http://schemas.openxmlformats.org/officeDocument/2006/relationships/hyperlink" Target="mailto:aprakash@binghamton.edu" TargetMode="External"/><Relationship Id="rId8" Type="http://schemas.openxmlformats.org/officeDocument/2006/relationships/hyperlink" Target="mailto:ychen@binghamton.edu" TargetMode="External"/><Relationship Id="rId9" Type="http://schemas.openxmlformats.org/officeDocument/2006/relationships/hyperlink" Target="mailto:fridrich@binghamton.edu" TargetMode="External"/><Relationship Id="rId10" Type="http://schemas.openxmlformats.org/officeDocument/2006/relationships/hyperlink" Target="mailto:ghyan@binghamton.edu" TargetMode="External"/><Relationship Id="rId11" Type="http://schemas.openxmlformats.org/officeDocument/2006/relationships/hyperlink" Target="mailto:lijun@cs.binghamton.edu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hyperlink" Target="https://www.dice.com/career-advice/market-for-cybersecurity-specialists-remains-strong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-click to edi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4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05" name="Picture Placeholder 3" descr="Picture Placeholder 3"/>
          <p:cNvPicPr>
            <a:picLocks noChangeAspect="1"/>
          </p:cNvPicPr>
          <p:nvPr/>
        </p:nvPicPr>
        <p:blipFill>
          <a:blip r:embed="rId2">
            <a:extLst/>
          </a:blip>
          <a:srcRect l="2591" t="7071" r="3895" b="46"/>
          <a:stretch>
            <a:fillRect/>
          </a:stretch>
        </p:blipFill>
        <p:spPr>
          <a:xfrm>
            <a:off x="12700" y="6332"/>
            <a:ext cx="9144000" cy="73215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89393" y="499256"/>
            <a:ext cx="2133601" cy="7000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Screenshot 2023-03-15 at 1.59.28 PM.png" descr="Screenshot 2023-03-15 at 1.59.28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628" y="306160"/>
            <a:ext cx="4054091" cy="542970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National Science Foundation…"/>
          <p:cNvSpPr txBox="1"/>
          <p:nvPr/>
        </p:nvSpPr>
        <p:spPr>
          <a:xfrm>
            <a:off x="4259685" y="1627645"/>
            <a:ext cx="4117812" cy="1348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National Science Foundation</a:t>
            </a:r>
          </a:p>
          <a:p>
            <a:pPr>
              <a:defRPr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Cybercorps®</a:t>
            </a:r>
          </a:p>
          <a:p>
            <a:pPr>
              <a:defRPr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Scholarship For Service</a:t>
            </a:r>
          </a:p>
        </p:txBody>
      </p:sp>
      <p:sp>
        <p:nvSpPr>
          <p:cNvPr id="109" name="Cybercorps® SFS"/>
          <p:cNvSpPr txBox="1"/>
          <p:nvPr/>
        </p:nvSpPr>
        <p:spPr>
          <a:xfrm>
            <a:off x="1381774" y="4398034"/>
            <a:ext cx="2462109" cy="485141"/>
          </a:xfrm>
          <a:prstGeom prst="rect">
            <a:avLst/>
          </a:prstGeom>
          <a:solidFill>
            <a:srgbClr val="F3D8C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Cybercorps® SFS</a:t>
            </a:r>
          </a:p>
        </p:txBody>
      </p:sp>
      <p:sp>
        <p:nvSpPr>
          <p:cNvPr id="110" name="Websites:…"/>
          <p:cNvSpPr txBox="1"/>
          <p:nvPr/>
        </p:nvSpPr>
        <p:spPr>
          <a:xfrm>
            <a:off x="4332050" y="3262456"/>
            <a:ext cx="4563392" cy="629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/>
            </a:pPr>
            <a:r>
              <a:t>Websites:</a:t>
            </a:r>
          </a:p>
          <a:p>
            <a:pPr marL="120315" indent="-120315">
              <a:buSzPct val="100000"/>
              <a:buChar char="•"/>
              <a:defRPr sz="12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https://sites.google.com/binghamton.edu/ciac/scholarship-for-service</a:t>
            </a:r>
          </a:p>
          <a:p>
            <a:pPr marL="120315" indent="-120315">
              <a:buSzPct val="100000"/>
              <a:buChar char="•"/>
              <a:defRPr sz="12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https://sfs.opm.gov/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Top SFS employers</a:t>
            </a:r>
          </a:p>
        </p:txBody>
      </p:sp>
      <p:sp>
        <p:nvSpPr>
          <p:cNvPr id="143" name="Content Placeholder 2"/>
          <p:cNvSpPr txBox="1"/>
          <p:nvPr>
            <p:ph type="body" idx="1"/>
          </p:nvPr>
        </p:nvSpPr>
        <p:spPr>
          <a:xfrm>
            <a:off x="344905" y="1165123"/>
            <a:ext cx="8799095" cy="5464278"/>
          </a:xfrm>
          <a:prstGeom prst="rect">
            <a:avLst/>
          </a:prstGeom>
        </p:spPr>
        <p:txBody>
          <a:bodyPr/>
          <a:lstStyle/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National Security Agency (NSA)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Central Intelligence Agency (CIA)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Federal Bureau of Investigations (FBI) 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Air Force/DoD Research Labs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MITRE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Department of Navy/Homeland Security/State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Department of Defense/Commerce/Justice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Sandia/Lincoln/Pacific Northwest/Los Alamos/Idaho National Labs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State/local governments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NASA, MIT Lincoln Labs</a:t>
            </a:r>
          </a:p>
          <a:p>
            <a:pPr lvl="1" marL="349250" indent="-292100">
              <a:lnSpc>
                <a:spcPct val="150000"/>
              </a:lnSpc>
              <a:spcBef>
                <a:spcPts val="500"/>
              </a:spcBef>
              <a:buFontTx/>
              <a:buChar char="❖"/>
              <a:defRPr sz="2000"/>
            </a:pPr>
            <a:r>
              <a:t>Office of Inspector General in every government agency.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"/>
          <p:cNvGrpSpPr/>
          <p:nvPr/>
        </p:nvGrpSpPr>
        <p:grpSpPr>
          <a:xfrm>
            <a:off x="224126" y="907348"/>
            <a:ext cx="4054092" cy="5429705"/>
            <a:chOff x="0" y="0"/>
            <a:chExt cx="4054090" cy="5429703"/>
          </a:xfrm>
        </p:grpSpPr>
        <p:pic>
          <p:nvPicPr>
            <p:cNvPr id="145" name="Screenshot 2023-03-15 at 1.59.28 PM.png" descr="Screenshot 2023-03-15 at 1.59.28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4054091" cy="54297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6" name="Cybercorps® SFS"/>
            <p:cNvSpPr txBox="1"/>
            <p:nvPr/>
          </p:nvSpPr>
          <p:spPr>
            <a:xfrm>
              <a:off x="1274545" y="4130839"/>
              <a:ext cx="2462110" cy="485141"/>
            </a:xfrm>
            <a:prstGeom prst="rect">
              <a:avLst/>
            </a:prstGeom>
            <a:solidFill>
              <a:srgbClr val="F3D8C6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600">
                  <a:latin typeface="Impact"/>
                  <a:ea typeface="Impact"/>
                  <a:cs typeface="Impact"/>
                  <a:sym typeface="Impact"/>
                </a:defRPr>
              </a:lvl1pPr>
            </a:lstStyle>
            <a:p>
              <a:pPr/>
              <a:r>
                <a:t>Cybercorps® SFS</a:t>
              </a:r>
            </a:p>
          </p:txBody>
        </p:sp>
      </p:grpSp>
      <p:sp>
        <p:nvSpPr>
          <p:cNvPr id="148" name="Interested? Apply!…"/>
          <p:cNvSpPr txBox="1"/>
          <p:nvPr>
            <p:ph type="body" sz="half" idx="1"/>
          </p:nvPr>
        </p:nvSpPr>
        <p:spPr>
          <a:xfrm>
            <a:off x="4605286" y="1229828"/>
            <a:ext cx="4481611" cy="521919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b="1" sz="2000"/>
            </a:pPr>
            <a:r>
              <a:t>Interested? Apply!</a:t>
            </a:r>
          </a:p>
          <a:p>
            <a:pPr marL="0" indent="0" algn="ctr">
              <a:buSzTx/>
              <a:buFontTx/>
              <a:buNone/>
              <a:defRPr sz="1500"/>
            </a:pPr>
            <a:r>
              <a:t>Apply by March 31st 2023 for early consideration:</a:t>
            </a:r>
          </a:p>
          <a:p>
            <a:pPr lvl="1" marL="531394" indent="-150394">
              <a:buFontTx/>
              <a:buChar char="•"/>
              <a:defRPr sz="15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https://sites.google.com/binghamton.edu/ciac/scholarship-for-service</a:t>
            </a:r>
          </a:p>
          <a:p>
            <a:pPr marL="0" indent="0" algn="ctr">
              <a:spcBef>
                <a:spcPts val="0"/>
              </a:spcBef>
              <a:buSzTx/>
              <a:buFontTx/>
              <a:buNone/>
              <a:defRPr b="1" sz="2000"/>
            </a:pPr>
          </a:p>
          <a:p>
            <a:pPr marL="0" indent="0" algn="ctr">
              <a:spcBef>
                <a:spcPts val="0"/>
              </a:spcBef>
              <a:buSzTx/>
              <a:buFontTx/>
              <a:buNone/>
              <a:defRPr b="1" sz="2000"/>
            </a:pPr>
            <a:r>
              <a:t>Contact us!</a:t>
            </a:r>
          </a:p>
          <a:p>
            <a:pPr lvl="1" marL="531394" indent="-150394">
              <a:buFontTx/>
              <a:buChar char="•"/>
              <a:defRPr sz="1500"/>
            </a:pPr>
            <a:r>
              <a:t>Ping Yang,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pyang@binghamton.edu</a:t>
            </a:r>
            <a:r>
              <a:t> (Lead)</a:t>
            </a:r>
          </a:p>
          <a:p>
            <a:pPr lvl="1" marL="531394" indent="-150394">
              <a:buFontTx/>
              <a:buChar char="•"/>
              <a:defRPr sz="1500"/>
            </a:pPr>
            <a:r>
              <a:t>Kartik Gopalan,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kartik@binghamton.edu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Dmitry Ponomarev,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dponomar@binghamton.edu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Aravind Prakash,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7" invalidUrl="" action="" tgtFrame="" tooltip="" history="1" highlightClick="0" endSnd="0"/>
              </a:rPr>
              <a:t>aprakash@binghamton.edu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Yu Chen,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8" invalidUrl="" action="" tgtFrame="" tooltip="" history="1" highlightClick="0" endSnd="0"/>
              </a:rPr>
              <a:t>ychen@binghamton.edu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Jessica Fridrich (ECE):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9" invalidUrl="" action="" tgtFrame="" tooltip="" history="1" highlightClick="0" endSnd="0"/>
              </a:rPr>
              <a:t>fridrich@binghamton.edu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Guanhua Yan (CS):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10" invalidUrl="" action="" tgtFrame="" tooltip="" history="1" highlightClick="0" endSnd="0"/>
              </a:rPr>
              <a:t>ghyan@binghamton.edu</a:t>
            </a:r>
          </a:p>
          <a:p>
            <a:pPr lvl="1" marL="531394" indent="-150394">
              <a:buFontTx/>
              <a:buChar char="•"/>
              <a:defRPr sz="1500"/>
            </a:pPr>
            <a:r>
              <a:t>Lijun Yin (CS):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11" invalidUrl="" action="" tgtFrame="" tooltip="" history="1" highlightClick="0" endSnd="0"/>
              </a:rPr>
              <a:t>lijun@cs.binghamton.edu</a:t>
            </a:r>
          </a:p>
          <a:p>
            <a:pPr lvl="1" marL="531394" indent="-150394">
              <a:buFontTx/>
              <a:buChar char="•"/>
              <a:defRPr sz="15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Cybersecurity: A National Priority</a:t>
            </a:r>
          </a:p>
        </p:txBody>
      </p:sp>
      <p:sp>
        <p:nvSpPr>
          <p:cNvPr id="113" name="Content Placeholder 2"/>
          <p:cNvSpPr txBox="1"/>
          <p:nvPr>
            <p:ph type="body" sz="half" idx="1"/>
          </p:nvPr>
        </p:nvSpPr>
        <p:spPr>
          <a:xfrm>
            <a:off x="305939" y="1083052"/>
            <a:ext cx="4421511" cy="4101823"/>
          </a:xfrm>
          <a:prstGeom prst="rect">
            <a:avLst/>
          </a:prstGeom>
        </p:spPr>
        <p:txBody>
          <a:bodyPr/>
          <a:lstStyle/>
          <a:p>
            <a:pPr marL="264033" indent="-264033" defTabSz="352043">
              <a:spcBef>
                <a:spcPts val="400"/>
              </a:spcBef>
              <a:buFontTx/>
              <a:buChar char="❖"/>
              <a:defRPr sz="1925"/>
            </a:pPr>
            <a:r>
              <a:t>Critical to maintain the safety and integrity of our nation’s cyber infrastructure.</a:t>
            </a:r>
          </a:p>
          <a:p>
            <a:pPr lvl="1" marL="616076" indent="-264032" defTabSz="352043">
              <a:spcBef>
                <a:spcPts val="400"/>
              </a:spcBef>
              <a:buFontTx/>
              <a:buChar char="❖"/>
              <a:defRPr sz="1925"/>
            </a:pPr>
            <a:r>
              <a:t>Every government agency is now a </a:t>
            </a:r>
            <a:r>
              <a:rPr u="sng"/>
              <a:t>tech agency.</a:t>
            </a:r>
          </a:p>
          <a:p>
            <a:pPr marL="264032" indent="-264032" defTabSz="352043">
              <a:spcBef>
                <a:spcPts val="500"/>
              </a:spcBef>
              <a:buFontTx/>
              <a:buChar char="❖"/>
              <a:defRPr sz="770"/>
            </a:pPr>
          </a:p>
          <a:p>
            <a:pPr marL="264033" indent="-264033" defTabSz="352043">
              <a:lnSpc>
                <a:spcPct val="120000"/>
              </a:lnSpc>
              <a:spcBef>
                <a:spcPts val="400"/>
              </a:spcBef>
              <a:buFontTx/>
              <a:buChar char="❖"/>
              <a:defRPr sz="1925"/>
            </a:pPr>
            <a:r>
              <a:t>The cybersecurity workforce in the United States saw a 30% increase in 2021.</a:t>
            </a:r>
          </a:p>
          <a:p>
            <a:pPr marL="264032" indent="-264032" defTabSz="352043">
              <a:lnSpc>
                <a:spcPct val="120000"/>
              </a:lnSpc>
              <a:spcBef>
                <a:spcPts val="500"/>
              </a:spcBef>
              <a:buFontTx/>
              <a:buChar char="❖"/>
              <a:defRPr sz="770"/>
            </a:pPr>
          </a:p>
          <a:p>
            <a:pPr marL="264033" indent="-264033" defTabSz="352043">
              <a:lnSpc>
                <a:spcPct val="120000"/>
              </a:lnSpc>
              <a:spcBef>
                <a:spcPts val="400"/>
              </a:spcBef>
              <a:buFontTx/>
              <a:buChar char="❖"/>
              <a:defRPr sz="1925"/>
            </a:pPr>
            <a:r>
              <a:t>However, over 530,000 cybersecurity positions remained unfilled in the United States in 2023. </a:t>
            </a:r>
          </a:p>
        </p:txBody>
      </p:sp>
      <p:pic>
        <p:nvPicPr>
          <p:cNvPr id="11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18" y="5497070"/>
            <a:ext cx="5194301" cy="1219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Screenshot 2023-03-15 at 4.08.06 PM.png" descr="Screenshot 2023-03-15 at 4.08.0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10553" y="1225009"/>
            <a:ext cx="3532612" cy="4629994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https://www.dice.com/career-advice/market-for-cybersecurity-specialists-remains-strong"/>
          <p:cNvSpPr txBox="1"/>
          <p:nvPr/>
        </p:nvSpPr>
        <p:spPr>
          <a:xfrm>
            <a:off x="5216167" y="1082710"/>
            <a:ext cx="3321383" cy="186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https://www.dice.com/career-advice/market-for-cybersecurity-specialists-remains-strong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Binghamton’s SFS Program</a:t>
            </a:r>
          </a:p>
        </p:txBody>
      </p:sp>
      <p:sp>
        <p:nvSpPr>
          <p:cNvPr id="119" name="Content Placeholder 2"/>
          <p:cNvSpPr txBox="1"/>
          <p:nvPr>
            <p:ph type="body" sz="half" idx="1"/>
          </p:nvPr>
        </p:nvSpPr>
        <p:spPr>
          <a:xfrm>
            <a:off x="344904" y="1261182"/>
            <a:ext cx="8622633" cy="2558651"/>
          </a:xfrm>
          <a:prstGeom prst="rect">
            <a:avLst/>
          </a:prstGeom>
        </p:spPr>
        <p:txBody>
          <a:bodyPr/>
          <a:lstStyle/>
          <a:p>
            <a:pPr marL="339470" indent="-339470" defTabSz="452627">
              <a:lnSpc>
                <a:spcPct val="110000"/>
              </a:lnSpc>
              <a:spcBef>
                <a:spcPts val="600"/>
              </a:spcBef>
              <a:buFontTx/>
              <a:buChar char="❖"/>
              <a:defRPr sz="2574"/>
            </a:pPr>
            <a:r>
              <a:t>$3.5 million five-year grant from the NSF to fund SFS Scholars.</a:t>
            </a:r>
          </a:p>
          <a:p>
            <a:pPr marL="339470" indent="-339470" defTabSz="452627">
              <a:lnSpc>
                <a:spcPct val="110000"/>
              </a:lnSpc>
              <a:buFontTx/>
              <a:buChar char="❖"/>
              <a:defRPr sz="989"/>
            </a:pPr>
          </a:p>
          <a:p>
            <a:pPr marL="339470" indent="-339470" defTabSz="452627">
              <a:lnSpc>
                <a:spcPct val="110000"/>
              </a:lnSpc>
              <a:spcBef>
                <a:spcPts val="600"/>
              </a:spcBef>
              <a:buFontTx/>
              <a:buChar char="❖"/>
              <a:defRPr sz="2574"/>
            </a:pPr>
            <a:r>
              <a:t>The goal is to train highly skilled cybersecurity professionals for entry into the government workforce and for long-term success in cybersecurity careers. </a:t>
            </a:r>
          </a:p>
        </p:txBody>
      </p:sp>
      <p:pic>
        <p:nvPicPr>
          <p:cNvPr id="12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134" r="0" b="130"/>
          <a:stretch>
            <a:fillRect/>
          </a:stretch>
        </p:blipFill>
        <p:spPr>
          <a:xfrm>
            <a:off x="-45888" y="3956537"/>
            <a:ext cx="9291486" cy="2901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0802" y="41"/>
                </a:lnTo>
                <a:cubicBezTo>
                  <a:pt x="19456" y="143"/>
                  <a:pt x="18110" y="399"/>
                  <a:pt x="16764" y="883"/>
                </a:cubicBezTo>
                <a:cubicBezTo>
                  <a:pt x="11379" y="2820"/>
                  <a:pt x="5995" y="1126"/>
                  <a:pt x="611" y="340"/>
                </a:cubicBezTo>
                <a:lnTo>
                  <a:pt x="0" y="263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SFS Benefits to You</a:t>
            </a:r>
          </a:p>
        </p:txBody>
      </p:sp>
      <p:sp>
        <p:nvSpPr>
          <p:cNvPr id="123" name="Content Placeholder 2"/>
          <p:cNvSpPr txBox="1"/>
          <p:nvPr>
            <p:ph type="body" idx="1"/>
          </p:nvPr>
        </p:nvSpPr>
        <p:spPr>
          <a:xfrm>
            <a:off x="344904" y="1261182"/>
            <a:ext cx="8622633" cy="5185369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buFontTx/>
              <a:buChar char="❖"/>
              <a:defRPr sz="2400"/>
            </a:pPr>
            <a:r>
              <a:t>The SFS scholarship will </a:t>
            </a:r>
            <a:r>
              <a:rPr>
                <a:solidFill>
                  <a:srgbClr val="C00000"/>
                </a:solidFill>
              </a:rPr>
              <a:t>cover</a:t>
            </a:r>
            <a:r>
              <a:t>:</a:t>
            </a:r>
          </a:p>
          <a:p>
            <a:pPr lvl="1" marL="742950" indent="-285750">
              <a:spcBef>
                <a:spcPts val="500"/>
              </a:spcBef>
              <a:buFont typeface="Courier New"/>
              <a:buChar char="o"/>
              <a:defRPr sz="2500">
                <a:solidFill>
                  <a:srgbClr val="0432FF"/>
                </a:solidFill>
              </a:defRPr>
            </a:pPr>
            <a:r>
              <a:t>Tuition + part of fees</a:t>
            </a:r>
            <a:endParaRPr sz="2600"/>
          </a:p>
          <a:p>
            <a:pPr lvl="1" marL="794904" indent="-337704">
              <a:spcBef>
                <a:spcPts val="500"/>
              </a:spcBef>
              <a:buFont typeface="Courier New"/>
              <a:buChar char="o"/>
              <a:defRPr sz="2200">
                <a:solidFill>
                  <a:srgbClr val="0432FF"/>
                </a:solidFill>
              </a:defRPr>
            </a:pPr>
            <a:r>
              <a:rPr sz="2600"/>
              <a:t>Stipend</a:t>
            </a:r>
            <a:endParaRPr sz="2600"/>
          </a:p>
          <a:p>
            <a:pPr lvl="2" marL="1200150" indent="-285750">
              <a:spcBef>
                <a:spcPts val="500"/>
              </a:spcBef>
              <a:buFont typeface="Courier New"/>
              <a:buChar char="o"/>
              <a:defRPr sz="2200">
                <a:solidFill>
                  <a:srgbClr val="0432FF"/>
                </a:solidFill>
              </a:defRPr>
            </a:pPr>
            <a:r>
              <a:t>$25,000 stipend </a:t>
            </a:r>
            <a:r>
              <a:rPr>
                <a:solidFill>
                  <a:srgbClr val="000000"/>
                </a:solidFill>
              </a:rPr>
              <a:t>per year for undergrads in 4+1 program</a:t>
            </a:r>
            <a:endParaRPr>
              <a:solidFill>
                <a:srgbClr val="000000"/>
              </a:solidFill>
            </a:endParaRPr>
          </a:p>
          <a:p>
            <a:pPr lvl="2" marL="1200150" indent="-285750">
              <a:spcBef>
                <a:spcPts val="500"/>
              </a:spcBef>
              <a:buFont typeface="Courier New"/>
              <a:buChar char="o"/>
              <a:defRPr sz="2200">
                <a:solidFill>
                  <a:srgbClr val="0432FF"/>
                </a:solidFill>
              </a:defRPr>
            </a:pPr>
            <a:r>
              <a:t>$34,000 stipend </a:t>
            </a:r>
            <a:r>
              <a:rPr>
                <a:solidFill>
                  <a:srgbClr val="000000"/>
                </a:solidFill>
              </a:rPr>
              <a:t>per year for graduate students</a:t>
            </a:r>
            <a:endParaRPr>
              <a:solidFill>
                <a:srgbClr val="000000"/>
              </a:solidFill>
            </a:endParaRPr>
          </a:p>
          <a:p>
            <a:pPr lvl="1" marL="742950" indent="-285750">
              <a:spcBef>
                <a:spcPts val="500"/>
              </a:spcBef>
              <a:buFont typeface="Courier New"/>
              <a:buChar char="o"/>
              <a:defRPr sz="2200">
                <a:solidFill>
                  <a:srgbClr val="0432FF"/>
                </a:solidFill>
              </a:defRPr>
            </a:pPr>
            <a:r>
              <a:rPr>
                <a:solidFill>
                  <a:srgbClr val="000000"/>
                </a:solidFill>
              </a:rPr>
              <a:t>Up to 3 years of funding</a:t>
            </a:r>
            <a:endParaRPr sz="2600"/>
          </a:p>
          <a:p>
            <a:pPr lvl="1" marL="742950" indent="-285750">
              <a:spcBef>
                <a:spcPts val="500"/>
              </a:spcBef>
              <a:buFont typeface="Courier New"/>
              <a:buChar char="o"/>
              <a:defRPr sz="2200"/>
            </a:pPr>
            <a:r>
              <a:t>Plus up to </a:t>
            </a:r>
            <a:r>
              <a:rPr>
                <a:solidFill>
                  <a:srgbClr val="0432FF"/>
                </a:solidFill>
              </a:rPr>
              <a:t>$6,000 </a:t>
            </a:r>
            <a:r>
              <a:t>per year for related expenses</a:t>
            </a:r>
          </a:p>
          <a:p>
            <a:pPr lvl="2" marL="1200150" indent="-285750">
              <a:spcBef>
                <a:spcPts val="500"/>
              </a:spcBef>
              <a:buFont typeface="Courier New"/>
              <a:buChar char="o"/>
              <a:defRPr sz="2200"/>
            </a:pPr>
            <a:r>
              <a:t>SFS Job Fair, conferences, bootcamp, research materials and supplies, laptop, books, professional cybersecurity training and certifications, etc.</a:t>
            </a:r>
            <a:endParaRPr sz="2600"/>
          </a:p>
          <a:p>
            <a:pPr lvl="1" marL="742950" indent="-285750">
              <a:spcBef>
                <a:spcPts val="600"/>
              </a:spcBef>
              <a:buFont typeface="Courier New"/>
              <a:buChar char="o"/>
              <a:defRPr sz="2000"/>
            </a:pPr>
            <a:endParaRPr sz="2600"/>
          </a:p>
          <a:p>
            <a:pPr lvl="1" marL="771525" indent="-314325">
              <a:spcBef>
                <a:spcPts val="600"/>
              </a:spcBef>
              <a:buFont typeface="Courier New"/>
              <a:buChar char="o"/>
              <a:defRPr sz="2000"/>
            </a:pPr>
            <a:r>
              <a:rPr sz="2200"/>
              <a:t>Note: Like any income, </a:t>
            </a:r>
            <a:r>
              <a:t>portions of the SFS scholarship may be taxable.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 1"/>
          <p:cNvSpPr txBox="1"/>
          <p:nvPr>
            <p:ph type="title"/>
          </p:nvPr>
        </p:nvSpPr>
        <p:spPr>
          <a:xfrm>
            <a:off x="457199" y="454896"/>
            <a:ext cx="8229601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Your Service Commitment</a:t>
            </a:r>
          </a:p>
        </p:txBody>
      </p:sp>
      <p:sp>
        <p:nvSpPr>
          <p:cNvPr id="128" name="Content Placeholder 2"/>
          <p:cNvSpPr txBox="1"/>
          <p:nvPr>
            <p:ph type="body" idx="1"/>
          </p:nvPr>
        </p:nvSpPr>
        <p:spPr>
          <a:xfrm>
            <a:off x="350471" y="1255394"/>
            <a:ext cx="8622632" cy="5197022"/>
          </a:xfrm>
          <a:prstGeom prst="rect">
            <a:avLst/>
          </a:prstGeom>
        </p:spPr>
        <p:txBody>
          <a:bodyPr/>
          <a:lstStyle/>
          <a:p>
            <a:pPr marL="298383" indent="-298383" defTabSz="425195">
              <a:spcBef>
                <a:spcPts val="500"/>
              </a:spcBef>
              <a:buFontTx/>
              <a:buAutoNum type="arabicPeriod" startAt="1"/>
              <a:defRPr sz="2232"/>
            </a:pPr>
            <a:r>
              <a:t>Commit to work in a </a:t>
            </a:r>
            <a:r>
              <a:rPr i="1" u="sng"/>
              <a:t>cybersecurity position</a:t>
            </a:r>
            <a:r>
              <a:t> upon graduation for </a:t>
            </a:r>
          </a:p>
          <a:p>
            <a:pPr lvl="2" marL="1169288" indent="-318897" defTabSz="425195">
              <a:spcBef>
                <a:spcPts val="500"/>
              </a:spcBef>
              <a:defRPr sz="2232"/>
            </a:pPr>
            <a:r>
              <a:t>government organization</a:t>
            </a:r>
          </a:p>
          <a:p>
            <a:pPr lvl="2" marL="1169288" indent="-318897" defTabSz="425195">
              <a:spcBef>
                <a:spcPts val="500"/>
              </a:spcBef>
              <a:defRPr sz="2232"/>
            </a:pPr>
            <a:r>
              <a:t>national laboratory</a:t>
            </a:r>
          </a:p>
          <a:p>
            <a:pPr lvl="2" marL="1169288" indent="-318897" defTabSz="425195">
              <a:spcBef>
                <a:spcPts val="500"/>
              </a:spcBef>
              <a:defRPr sz="2232"/>
            </a:pPr>
            <a:r>
              <a:t>an SFS institute </a:t>
            </a:r>
          </a:p>
          <a:p>
            <a:pPr lvl="1" marL="744093" indent="-318897" defTabSz="425195">
              <a:spcBef>
                <a:spcPts val="500"/>
              </a:spcBef>
              <a:buChar char="•"/>
              <a:defRPr i="1" sz="2232" u="sng"/>
            </a:pPr>
            <a:r>
              <a:t>for a period of time equal to the period of funding.</a:t>
            </a:r>
          </a:p>
          <a:p>
            <a:pPr marL="0" indent="0" defTabSz="425195">
              <a:buSzTx/>
              <a:buNone/>
              <a:defRPr sz="186"/>
            </a:pPr>
          </a:p>
          <a:p>
            <a:pPr marL="0" indent="0" defTabSz="425195">
              <a:buSzTx/>
              <a:buNone/>
              <a:defRPr sz="186"/>
            </a:pPr>
          </a:p>
          <a:p>
            <a:pPr marL="298383" indent="-298383" defTabSz="425195">
              <a:spcBef>
                <a:spcPts val="500"/>
              </a:spcBef>
              <a:buFontTx/>
              <a:buAutoNum type="arabicPeriod" startAt="2"/>
              <a:defRPr sz="2232"/>
            </a:pPr>
            <a:r>
              <a:t>Seek and join a </a:t>
            </a:r>
            <a:r>
              <a:rPr i="1" u="sng"/>
              <a:t>summer internship each year </a:t>
            </a:r>
            <a:r>
              <a:t>with a government agency during SFS scholarship.</a:t>
            </a:r>
          </a:p>
          <a:p>
            <a:pPr marL="318897" indent="-318897" defTabSz="425195">
              <a:defRPr sz="186"/>
            </a:pPr>
          </a:p>
          <a:p>
            <a:pPr marL="318897" indent="-318897" defTabSz="425195">
              <a:defRPr sz="186"/>
            </a:pPr>
          </a:p>
          <a:p>
            <a:pPr marL="318897" indent="-318897" defTabSz="425195">
              <a:spcBef>
                <a:spcPts val="500"/>
              </a:spcBef>
              <a:defRPr sz="2232"/>
            </a:pPr>
            <a:r>
              <a:t>The OPM hosts </a:t>
            </a:r>
            <a:r>
              <a:rPr u="sng"/>
              <a:t>two job fairs</a:t>
            </a:r>
            <a:r>
              <a:rPr>
                <a:solidFill>
                  <a:srgbClr val="C00000"/>
                </a:solidFill>
              </a:rPr>
              <a:t> </a:t>
            </a:r>
            <a:r>
              <a:t>for SFS scholars each year. </a:t>
            </a:r>
          </a:p>
          <a:p>
            <a:pPr marL="318897" indent="-318897" defTabSz="425195">
              <a:spcBef>
                <a:spcPts val="500"/>
              </a:spcBef>
              <a:defRPr sz="2232"/>
            </a:pPr>
            <a:r>
              <a:t>Each government organization has an </a:t>
            </a:r>
            <a:r>
              <a:rPr u="sng"/>
              <a:t>SFS point of contact</a:t>
            </a:r>
            <a:r>
              <a:t> whom scholars can connect with.</a:t>
            </a:r>
            <a:endParaRPr sz="186"/>
          </a:p>
          <a:p>
            <a:pPr marL="318897" indent="-318897" defTabSz="425195">
              <a:spcBef>
                <a:spcPts val="500"/>
              </a:spcBef>
              <a:defRPr sz="2232"/>
            </a:pPr>
            <a:r>
              <a:t>SFS Faculty will assist scholars on job/internship search and placement.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Eligibility</a:t>
            </a:r>
          </a:p>
        </p:txBody>
      </p:sp>
      <p:sp>
        <p:nvSpPr>
          <p:cNvPr id="131" name="Content Placeholder 2"/>
          <p:cNvSpPr txBox="1"/>
          <p:nvPr>
            <p:ph type="body" idx="1"/>
          </p:nvPr>
        </p:nvSpPr>
        <p:spPr>
          <a:xfrm>
            <a:off x="344904" y="1261182"/>
            <a:ext cx="8622633" cy="5412335"/>
          </a:xfrm>
          <a:prstGeom prst="rect">
            <a:avLst/>
          </a:prstGeom>
        </p:spPr>
        <p:txBody>
          <a:bodyPr/>
          <a:lstStyle/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U.S. citizen.</a:t>
            </a:r>
            <a:endParaRPr sz="200"/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full-time 4+1 undergrad (GPA 3.3 or better) OR</a:t>
            </a:r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full-time MS student OR</a:t>
            </a:r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full-time PhD student working on cybersecurity</a:t>
            </a:r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Undergrad/MS students must be enrolled in one of the following cybersecurity programs: </a:t>
            </a:r>
          </a:p>
          <a:p>
            <a:pPr lvl="1" marL="601578" indent="-220578">
              <a:spcBef>
                <a:spcPts val="500"/>
              </a:spcBef>
              <a:buFontTx/>
              <a:buChar char="•"/>
              <a:defRPr sz="2200"/>
            </a:pPr>
            <a:r>
              <a:t>Cybersecurity Track (CS, recommended)</a:t>
            </a:r>
            <a:endParaRPr sz="2600"/>
          </a:p>
          <a:p>
            <a:pPr lvl="1" marL="601578" indent="-220578">
              <a:spcBef>
                <a:spcPts val="500"/>
              </a:spcBef>
              <a:buFontTx/>
              <a:buChar char="•"/>
              <a:defRPr sz="2200"/>
            </a:pPr>
            <a:r>
              <a:t>Information Assurance Area of Specialization (ECE), or </a:t>
            </a:r>
            <a:endParaRPr sz="2600"/>
          </a:p>
          <a:p>
            <a:pPr lvl="1" marL="601578" indent="-220578">
              <a:spcBef>
                <a:spcPts val="500"/>
              </a:spcBef>
              <a:buFontTx/>
              <a:buChar char="•"/>
              <a:defRPr sz="2200"/>
            </a:pPr>
            <a:r>
              <a:t>Advanced Certificate in Cybersecurity (CS &amp; ECE)</a:t>
            </a:r>
            <a:endParaRPr sz="200"/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4+1 students can be supported in Senior year + MS year.</a:t>
            </a:r>
          </a:p>
          <a:p>
            <a:pPr marL="240631" indent="-240631">
              <a:spcBef>
                <a:spcPts val="600"/>
              </a:spcBef>
              <a:buFontTx/>
              <a:defRPr sz="2400"/>
            </a:pPr>
            <a:r>
              <a:t>Willingness &amp; ability to obtain a </a:t>
            </a:r>
            <a:r>
              <a:rPr u="sng"/>
              <a:t>security clearance</a:t>
            </a:r>
            <a:r>
              <a:t>, if needed.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SFS Scholars: Training</a:t>
            </a:r>
          </a:p>
        </p:txBody>
      </p:sp>
      <p:sp>
        <p:nvSpPr>
          <p:cNvPr id="134" name="Content Placeholder 2"/>
          <p:cNvSpPr txBox="1"/>
          <p:nvPr/>
        </p:nvSpPr>
        <p:spPr>
          <a:xfrm>
            <a:off x="333193" y="1245609"/>
            <a:ext cx="8229601" cy="529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236600" indent="-236600" defTabSz="315468">
              <a:spcBef>
                <a:spcPts val="300"/>
              </a:spcBef>
              <a:buSzPct val="100000"/>
              <a:buFont typeface="Arial"/>
              <a:buChar char="•"/>
              <a:defRPr b="1" sz="1656"/>
            </a:pPr>
            <a:r>
              <a:t>Cybersecurity courses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Architectural support for  security	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Software &amp; systems security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Malware analysis	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AI-based security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Mobile and IoT security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Steganography Steganalysis Forensics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Privacy	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Cybersecurity ethics and education</a:t>
            </a:r>
          </a:p>
          <a:p>
            <a:pPr lvl="1" marL="552069" indent="-236600" defTabSz="315468">
              <a:spcBef>
                <a:spcPts val="300"/>
              </a:spcBef>
              <a:buSzPct val="100000"/>
              <a:buFont typeface="Arial"/>
              <a:buChar char="•"/>
              <a:defRPr sz="1656"/>
            </a:pPr>
            <a:r>
              <a:t>Online cybersecurity certifications (Paid for by SFS)</a:t>
            </a:r>
          </a:p>
          <a:p>
            <a:pPr marL="236600" indent="-236600" defTabSz="315468">
              <a:spcBef>
                <a:spcPts val="300"/>
              </a:spcBef>
              <a:buSzPct val="100000"/>
              <a:buFont typeface="Arial"/>
              <a:buChar char="•"/>
              <a:defRPr b="1" sz="1656"/>
            </a:pPr>
          </a:p>
          <a:p>
            <a:pPr marL="236600" indent="-236600" defTabSz="315468">
              <a:spcBef>
                <a:spcPts val="300"/>
              </a:spcBef>
              <a:buSzPct val="100000"/>
              <a:buFont typeface="Arial"/>
              <a:buChar char="•"/>
              <a:defRPr b="1" sz="1656"/>
            </a:pPr>
            <a:r>
              <a:t>Research training</a:t>
            </a:r>
          </a:p>
          <a:p>
            <a:pPr lvl="1" marL="41508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Each scholar will be assigned one or more faculty mentors.</a:t>
            </a:r>
            <a:endParaRPr sz="1932"/>
          </a:p>
          <a:p>
            <a:pPr lvl="1" marL="41508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Work with the faculty mentor on a cybersecurity related project through </a:t>
            </a:r>
          </a:p>
          <a:p>
            <a:pPr lvl="2" marL="67797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MS project/thesis</a:t>
            </a:r>
          </a:p>
          <a:p>
            <a:pPr lvl="2" marL="67797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independent study</a:t>
            </a:r>
          </a:p>
          <a:p>
            <a:pPr lvl="2" marL="67797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Ph.D. dissertation.</a:t>
            </a:r>
            <a:endParaRPr sz="1932"/>
          </a:p>
          <a:p>
            <a:pPr lvl="1" marL="415089" indent="-152199" defTabSz="315468">
              <a:spcBef>
                <a:spcPts val="300"/>
              </a:spcBef>
              <a:buSzPct val="100000"/>
              <a:buChar char="•"/>
              <a:defRPr sz="1518"/>
            </a:pPr>
            <a:r>
              <a:t>Attend cybersecurity conferences, seminars, training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SFS Scholars: Training</a:t>
            </a:r>
          </a:p>
        </p:txBody>
      </p:sp>
      <p:sp>
        <p:nvSpPr>
          <p:cNvPr id="137" name="Content Placeholder 2"/>
          <p:cNvSpPr txBox="1"/>
          <p:nvPr>
            <p:ph type="body" idx="1"/>
          </p:nvPr>
        </p:nvSpPr>
        <p:spPr>
          <a:xfrm>
            <a:off x="344904" y="1304129"/>
            <a:ext cx="8622633" cy="536938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  <a:defRPr sz="2400">
                <a:solidFill>
                  <a:srgbClr val="C00000"/>
                </a:solidFill>
              </a:defRPr>
            </a:pPr>
            <a:r>
              <a:t>Hands-on training</a:t>
            </a:r>
            <a:r>
              <a:rPr>
                <a:solidFill>
                  <a:srgbClr val="000000"/>
                </a:solidFill>
              </a:rPr>
              <a:t>: Capture The Flag (CTF) club, cybersecurity competitions. </a:t>
            </a:r>
            <a:endParaRPr>
              <a:solidFill>
                <a:srgbClr val="000000"/>
              </a:solidFill>
            </a:endParaRPr>
          </a:p>
          <a:p>
            <a:pPr>
              <a:defRPr sz="1000">
                <a:solidFill>
                  <a:srgbClr val="C00000"/>
                </a:solidFill>
              </a:defRPr>
            </a:pPr>
          </a:p>
          <a:p>
            <a:pPr>
              <a:spcBef>
                <a:spcPts val="500"/>
              </a:spcBef>
              <a:defRPr sz="2400">
                <a:solidFill>
                  <a:srgbClr val="C00000"/>
                </a:solidFill>
              </a:defRPr>
            </a:pPr>
            <a:r>
              <a:t>Career training: </a:t>
            </a:r>
            <a:r>
              <a:rPr>
                <a:solidFill>
                  <a:srgbClr val="000000"/>
                </a:solidFill>
              </a:rPr>
              <a:t>ethics, communication, writing, presentation, critical thinking, and teamwork. </a:t>
            </a:r>
            <a:endParaRPr>
              <a:solidFill>
                <a:srgbClr val="000000"/>
              </a:solidFill>
            </a:endParaRPr>
          </a:p>
          <a:p>
            <a:pPr>
              <a:defRPr sz="1000">
                <a:solidFill>
                  <a:srgbClr val="C00000"/>
                </a:solidFill>
              </a:defRPr>
            </a:pPr>
          </a:p>
          <a:p>
            <a:pPr>
              <a:spcBef>
                <a:spcPts val="500"/>
              </a:spcBef>
              <a:defRPr sz="2400">
                <a:solidFill>
                  <a:srgbClr val="C00000"/>
                </a:solidFill>
              </a:defRPr>
            </a:pPr>
            <a:r>
              <a:t>K-12/Community outreach</a:t>
            </a:r>
            <a:r>
              <a:rPr>
                <a:solidFill>
                  <a:srgbClr val="000000"/>
                </a:solidFill>
              </a:rPr>
              <a:t>: make an impact on community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itle 1"/>
          <p:cNvSpPr txBox="1"/>
          <p:nvPr>
            <p:ph type="title"/>
          </p:nvPr>
        </p:nvSpPr>
        <p:spPr>
          <a:xfrm>
            <a:off x="457200" y="411449"/>
            <a:ext cx="8229600" cy="89268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432FF"/>
                </a:solidFill>
              </a:defRPr>
            </a:lvl1pPr>
          </a:lstStyle>
          <a:p>
            <a:pPr/>
            <a:r>
              <a:t>Scholar Appointment and Repayment</a:t>
            </a:r>
          </a:p>
        </p:txBody>
      </p:sp>
      <p:sp>
        <p:nvSpPr>
          <p:cNvPr id="140" name="Content Placeholder 2"/>
          <p:cNvSpPr txBox="1"/>
          <p:nvPr>
            <p:ph type="body" idx="1"/>
          </p:nvPr>
        </p:nvSpPr>
        <p:spPr>
          <a:xfrm>
            <a:off x="328205" y="1354386"/>
            <a:ext cx="8622632" cy="5051273"/>
          </a:xfrm>
          <a:prstGeom prst="rect">
            <a:avLst/>
          </a:prstGeom>
        </p:spPr>
        <p:txBody>
          <a:bodyPr/>
          <a:lstStyle/>
          <a:p>
            <a:pPr lvl="1" marL="349250" indent="-292100">
              <a:spcBef>
                <a:spcPts val="500"/>
              </a:spcBef>
              <a:buFontTx/>
              <a:buChar char="❖"/>
              <a:defRPr sz="2400"/>
            </a:pPr>
            <a:r>
              <a:t>Each scholar needs to complete the </a:t>
            </a:r>
            <a:r>
              <a:rPr>
                <a:solidFill>
                  <a:srgbClr val="C00000"/>
                </a:solidFill>
              </a:rPr>
              <a:t>service agreement questionnaire and </a:t>
            </a:r>
            <a:r>
              <a:t>sign the </a:t>
            </a:r>
            <a:r>
              <a:rPr>
                <a:solidFill>
                  <a:srgbClr val="C00000"/>
                </a:solidFill>
              </a:rPr>
              <a:t>OPM service agreement</a:t>
            </a:r>
            <a:endParaRPr sz="2800"/>
          </a:p>
          <a:p>
            <a:pPr>
              <a:spcBef>
                <a:spcPts val="500"/>
              </a:spcBef>
              <a:buFontTx/>
              <a:buChar char="❖"/>
              <a:defRPr sz="2400"/>
            </a:pPr>
            <a:endParaRPr sz="2800"/>
          </a:p>
          <a:p>
            <a:pPr>
              <a:spcBef>
                <a:spcPts val="500"/>
              </a:spcBef>
              <a:buFontTx/>
              <a:buChar char="❖"/>
              <a:defRPr sz="2400"/>
            </a:pPr>
            <a:r>
              <a:t>Satisfy academic/service requirements to avoid repayments (</a:t>
            </a:r>
            <a:r>
              <a:rPr>
                <a:solidFill>
                  <a:srgbClr val="C00000"/>
                </a:solidFill>
              </a:rPr>
              <a:t>&gt;95% </a:t>
            </a:r>
            <a:r>
              <a:t>success rate so far for SFS program)</a:t>
            </a:r>
          </a:p>
          <a:p>
            <a:pPr>
              <a:spcBef>
                <a:spcPts val="500"/>
              </a:spcBef>
              <a:buFontTx/>
              <a:buChar char="❖"/>
              <a:defRPr sz="2400"/>
            </a:pPr>
          </a:p>
          <a:p>
            <a:pPr>
              <a:spcBef>
                <a:spcPts val="500"/>
              </a:spcBef>
              <a:buFontTx/>
              <a:buChar char="❖"/>
              <a:defRPr sz="2400" u="sng"/>
            </a:pPr>
            <a:r>
              <a:t>Repayment situations</a:t>
            </a:r>
          </a:p>
          <a:p>
            <a:pPr lvl="1" marL="742950" indent="-285750">
              <a:spcBef>
                <a:spcPts val="500"/>
              </a:spcBef>
              <a:defRPr sz="2100"/>
            </a:pPr>
            <a:r>
              <a:t>failing to fulfill the post-award employment obligation </a:t>
            </a:r>
          </a:p>
          <a:p>
            <a:pPr lvl="1" marL="742950" indent="-285750">
              <a:spcBef>
                <a:spcPts val="500"/>
              </a:spcBef>
              <a:defRPr sz="2100"/>
            </a:pPr>
            <a:r>
              <a:t>declaring intent not to fulfill the post-award employment obligation </a:t>
            </a:r>
          </a:p>
          <a:p>
            <a:pPr lvl="1" marL="742950" indent="-285750">
              <a:spcBef>
                <a:spcPts val="500"/>
              </a:spcBef>
              <a:defRPr sz="2100"/>
            </a:pPr>
            <a:r>
              <a:t>dismissal from the university for disciplinary reasons</a:t>
            </a:r>
            <a:endParaRPr sz="2800"/>
          </a:p>
          <a:p>
            <a:pPr lvl="1" marL="742950" indent="-285750">
              <a:spcBef>
                <a:spcPts val="500"/>
              </a:spcBef>
              <a:defRPr sz="2100"/>
            </a:pPr>
            <a:r>
              <a:t>withdrawal from the degree program before completing the program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